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3"/>
  </p:notesMasterIdLst>
  <p:sldIdLst>
    <p:sldId id="256" r:id="rId2"/>
    <p:sldId id="317" r:id="rId3"/>
    <p:sldId id="272" r:id="rId4"/>
    <p:sldId id="332" r:id="rId5"/>
    <p:sldId id="333" r:id="rId6"/>
    <p:sldId id="334" r:id="rId7"/>
    <p:sldId id="350" r:id="rId8"/>
    <p:sldId id="336" r:id="rId9"/>
    <p:sldId id="337" r:id="rId10"/>
    <p:sldId id="323" r:id="rId11"/>
    <p:sldId id="351" r:id="rId12"/>
    <p:sldId id="352" r:id="rId13"/>
    <p:sldId id="340" r:id="rId14"/>
    <p:sldId id="341" r:id="rId15"/>
    <p:sldId id="342" r:id="rId16"/>
    <p:sldId id="353" r:id="rId17"/>
    <p:sldId id="344" r:id="rId18"/>
    <p:sldId id="345" r:id="rId19"/>
    <p:sldId id="346" r:id="rId20"/>
    <p:sldId id="348" r:id="rId21"/>
    <p:sldId id="354" r:id="rId22"/>
  </p:sldIdLst>
  <p:sldSz cx="12192000" cy="6858000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50" autoAdjust="0"/>
  </p:normalViewPr>
  <p:slideViewPr>
    <p:cSldViewPr>
      <p:cViewPr varScale="1">
        <p:scale>
          <a:sx n="122" d="100"/>
          <a:sy n="122" d="100"/>
        </p:scale>
        <p:origin x="114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308" y="0"/>
            <a:ext cx="4302919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F536EFC2-958E-49E9-8EC3-A6817CD55E8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82" y="3271382"/>
            <a:ext cx="7943850" cy="2676584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919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308" y="6456219"/>
            <a:ext cx="4302919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23966571-C91A-4F88-A1AB-D26AFCE4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6571-C91A-4F88-A1AB-D26AFCE48B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3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6571-C91A-4F88-A1AB-D26AFCE48B6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1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6571-C91A-4F88-A1AB-D26AFCE48B6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0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6571-C91A-4F88-A1AB-D26AFCE48B6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4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520AC-E8F2-E638-E166-7D94A488A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FAD68B-5577-03D2-CFBB-2813B38AC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FE8625-51CB-338F-0410-BA188E38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5E2FC3-8ED7-40C8-368E-B1CE8021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7DE5DD-2040-CD42-448F-1F6BD00A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3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56ED8-FE97-133F-EB3C-0EF8A8C3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24D6A3-8AC1-555A-D9B6-54A5F625F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1996E-EFA1-F157-A69B-F0609AEC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93851-BF23-7143-259E-F4B0B017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9A790-F2B5-5B13-C3A5-0D988015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7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B96B49-16EA-B11B-1545-3EF8A55CE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DD075A-163E-1B99-176E-B802F891D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B77908-0F7B-2FE8-FECE-49C6921C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B26A6-D2B9-4431-8F37-CBF79F3A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11BA44-8249-8EC4-11D7-10347EE7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11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33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A6D55-8F29-0700-E78E-25186C87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9EB30F-6699-C5A2-CD87-185802B2C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BA32D-0E45-8615-54D4-7C68A9ED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53ACD5-5272-FA3A-E090-7C9917FA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41268-5224-A5F8-937D-3756BEFB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0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F01BB-1219-861C-1C54-1474A497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95D39E-0A49-A836-3A45-8BFEA0A02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0F3AE1-1B87-35C9-EB3A-AFF86B87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A0ACE-FD76-F9A1-7830-12A3ED99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F1C6C-4378-8296-09BA-B617BD20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6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43CD0-D17F-4272-756C-13DB1C91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32CCC-E1F4-6627-AC6B-04808061B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3C0A1D-53BC-704F-ACE4-A2B13F73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9A0993-D61F-338C-5004-63D09F8F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22DA6F-29E1-DEE8-1AB0-4A86B704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3AAD68-C164-006A-370F-8C5D6573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8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7E149-81AB-9FD6-1989-E54BBD88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0A47B1-759B-FEF4-C60E-06962481D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AD539E-2237-CF3C-91B0-D31126A9E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8EF816-355B-0623-2C19-177344749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4918A5-ABFD-3136-34E7-121CE63F4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B2DB71-333D-1E45-BAF5-6F5582BAC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5109D6-DE74-C3F6-46B9-F694674E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69B301-49D4-AD4A-ACC2-F2A67CC5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1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AADE6-5410-D135-A8B9-4E30BAE6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535CDD-38B3-4D80-86B6-EC41D882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20BB53-2CA9-5C02-254C-EACB4A7D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61B251-ADD6-C08A-E969-C6EDC889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8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5F0D21-697F-3B03-51D9-A004C957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58C378-2081-9D62-87A7-CC29F8B2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D487C6-09B2-B99A-5C57-092977F0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64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C92CF-DBD3-A666-26D9-8EDF16F4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AD140-0D1D-9C7E-FEA4-E9F05F5D3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9832CF-F306-39F4-42E3-8EA3C49FA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F0B761-5217-E977-1437-C64A8D3E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ED0261-AA18-7BFF-80D5-61DE515E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EA69AC-9940-1165-B0E5-F96FAB25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8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9D306-58DC-65FD-81AC-C9BFD6CE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E28021-8FD3-7620-86F4-C4FF90EB9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2FA2A7-E509-ECFB-8153-AC96794DA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9B111-F592-7145-2F2D-CE987E67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AC01-8A29-F3A1-D4B0-F9E72E98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1D879-DC0E-2285-8199-E86B1C44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4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AB3C8-EAF1-1426-4BAB-DB9EB6F3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1FF5E1-D732-BE45-2467-3D2C22E4B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E5498C-F2DF-22C5-61C3-448324D18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090C2C-E132-E4ED-AB91-4650253CB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3797FB-1D0C-C9AC-E73B-02E20C6C8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1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1084"/>
            <a:ext cx="6882003" cy="63087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3600" y="2181156"/>
            <a:ext cx="8534400" cy="20640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3190"/>
              </a:lnSpc>
              <a:spcBef>
                <a:spcPts val="95"/>
              </a:spcBef>
            </a:pPr>
            <a:r>
              <a:rPr lang="ru-RU" sz="3600" spc="-20" dirty="0" smtClean="0">
                <a:latin typeface="Arial"/>
                <a:cs typeface="Arial"/>
              </a:rPr>
              <a:t>Альбом технического оснащения профессионального обучения лиц с инвалидностью и ОВЗ в </a:t>
            </a:r>
            <a:br>
              <a:rPr lang="ru-RU" sz="3600" spc="-20" dirty="0" smtClean="0">
                <a:latin typeface="Arial"/>
                <a:cs typeface="Arial"/>
              </a:rPr>
            </a:br>
            <a:r>
              <a:rPr lang="ru-RU" sz="3600" spc="-20" dirty="0" smtClean="0">
                <a:solidFill>
                  <a:srgbClr val="FF0000"/>
                </a:solidFill>
                <a:latin typeface="Arial"/>
                <a:cs typeface="Arial"/>
              </a:rPr>
              <a:t>Чебоксарском экономико-технологическом колледже</a:t>
            </a:r>
            <a:endParaRPr lang="ru-RU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Рисунок 7" descr="Р-ARTQb6i6y-transfor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3505199"/>
            <a:ext cx="3173224" cy="304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309997" y="549275"/>
            <a:ext cx="6882003" cy="6308725"/>
          </a:xfrm>
          <a:prstGeom prst="rect">
            <a:avLst/>
          </a:prstGeom>
        </p:spPr>
      </p:pic>
      <p:pic>
        <p:nvPicPr>
          <p:cNvPr id="8" name="Рисунок 7" descr="Р-ARTQb6i6y-transfor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54" y="549275"/>
            <a:ext cx="1846963" cy="1818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F07FBD-F1B5-2401-8EBE-13FC5B88A995}"/>
              </a:ext>
            </a:extLst>
          </p:cNvPr>
          <p:cNvSpPr txBox="1"/>
          <p:nvPr/>
        </p:nvSpPr>
        <p:spPr>
          <a:xfrm>
            <a:off x="2264916" y="1905000"/>
            <a:ext cx="70314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FF0000"/>
                </a:solidFill>
              </a:rPr>
              <a:t>ТЕХНИЧЕСКОЕ ОСНАЩЕНИЕ ДЛЯ ИНВАЛИДОВ НОЗОЛОГИЧЕСКОЙ ГРУППЫ «СЛАБОСЛЫШАЩИЕ»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347ABB8C-91FF-A97C-0087-9BEA9ED5D895}"/>
              </a:ext>
            </a:extLst>
          </p:cNvPr>
          <p:cNvPicPr/>
          <p:nvPr/>
        </p:nvPicPr>
        <p:blipFill rotWithShape="1">
          <a:blip r:embed="rId3" cstate="print"/>
          <a:srcRect r="66783" b="72219"/>
          <a:stretch/>
        </p:blipFill>
        <p:spPr>
          <a:xfrm rot="16200000">
            <a:off x="-1866901" y="4305299"/>
            <a:ext cx="2286000" cy="14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23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904999" y="1469738"/>
            <a:ext cx="9507601" cy="5061694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4999" y="1713045"/>
            <a:ext cx="9220201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 algn="just">
              <a:spcBef>
                <a:spcPts val="45"/>
              </a:spcBef>
            </a:pPr>
            <a:r>
              <a:rPr lang="ru-RU" dirty="0">
                <a:latin typeface="Times New Roman"/>
                <a:cs typeface="Times New Roman"/>
              </a:rPr>
              <a:t>ИНДИВИДУАЛЬНОЕ КОМПЬЮТЕРИЗИРОВАННОЕ РАБОЧЕЕ МЕСТО</a:t>
            </a:r>
            <a:r>
              <a:rPr lang="ru-RU" sz="1600" b="1" spc="-15" dirty="0">
                <a:solidFill>
                  <a:srgbClr val="FFFFFF"/>
                </a:solidFill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ДЛЯ ОБУЧАЮЩИХСЯ С НАРУШЕНИЕМ СЛУХА. В комплекте идет информационная система «Исток», которая подключается напрямую к звуковой карте компьютера или работает как усилитель звука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9800" y="433766"/>
            <a:ext cx="7927410" cy="1301999"/>
          </a:xfrm>
          <a:custGeom>
            <a:avLst/>
            <a:gdLst/>
            <a:ahLst/>
            <a:cxnLst/>
            <a:rect l="l" t="t" r="r" b="b"/>
            <a:pathLst>
              <a:path w="8436610" h="1230630">
                <a:moveTo>
                  <a:pt x="0" y="0"/>
                </a:moveTo>
                <a:lnTo>
                  <a:pt x="8436483" y="0"/>
                </a:lnTo>
                <a:lnTo>
                  <a:pt x="8436483" y="799211"/>
                </a:lnTo>
                <a:lnTo>
                  <a:pt x="4371975" y="799211"/>
                </a:lnTo>
                <a:lnTo>
                  <a:pt x="4371975" y="922528"/>
                </a:lnTo>
                <a:lnTo>
                  <a:pt x="4525772" y="922528"/>
                </a:lnTo>
                <a:lnTo>
                  <a:pt x="4218178" y="1230122"/>
                </a:lnTo>
                <a:lnTo>
                  <a:pt x="3910711" y="922528"/>
                </a:lnTo>
                <a:lnTo>
                  <a:pt x="4064508" y="922528"/>
                </a:lnTo>
                <a:lnTo>
                  <a:pt x="4064508" y="799211"/>
                </a:lnTo>
                <a:lnTo>
                  <a:pt x="0" y="79921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9">
            <a:solidFill>
              <a:srgbClr val="112C5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29000" y="613545"/>
            <a:ext cx="570896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100"/>
              </a:spcBef>
            </a:pPr>
            <a:r>
              <a:rPr lang="ru-RU" b="1" spc="-15" dirty="0">
                <a:cs typeface="Times New Roman"/>
              </a:rPr>
              <a:t>АРМ ДЛЯ СЛАБОСЛЫШАЩИХ С ПРОГРАММНЫМ ОБЕСПЕЧЕНИЕМ: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15555" r="3333" b="4444"/>
          <a:stretch/>
        </p:blipFill>
        <p:spPr>
          <a:xfrm>
            <a:off x="3804539" y="3012026"/>
            <a:ext cx="5257800" cy="33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71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904999" y="1469738"/>
            <a:ext cx="9507601" cy="5061694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4999" y="1713045"/>
            <a:ext cx="9220201" cy="127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 algn="just">
              <a:spcBef>
                <a:spcPts val="45"/>
              </a:spcBef>
            </a:pPr>
            <a:r>
              <a:rPr lang="ru-RU" sz="2050" dirty="0">
                <a:solidFill>
                  <a:prstClr val="black"/>
                </a:solidFill>
                <a:latin typeface="Times New Roman"/>
                <a:cs typeface="Times New Roman"/>
              </a:rPr>
              <a:t>Система представляет собой 2 планшета, связанных между собой при помощи </a:t>
            </a:r>
            <a:r>
              <a:rPr lang="ru-RU" sz="2050" dirty="0" err="1">
                <a:solidFill>
                  <a:prstClr val="black"/>
                </a:solidFill>
                <a:latin typeface="Times New Roman"/>
                <a:cs typeface="Times New Roman"/>
              </a:rPr>
              <a:t>блютуз</a:t>
            </a:r>
            <a:r>
              <a:rPr lang="ru-RU" sz="2050" dirty="0">
                <a:solidFill>
                  <a:prstClr val="black"/>
                </a:solidFill>
                <a:latin typeface="Times New Roman"/>
                <a:cs typeface="Times New Roman"/>
              </a:rPr>
              <a:t>. Устройство предназначено для лиц с ограниченными возможностями здоровья по слуху. Позволяет передавать сообщения в письменной форме в электронном виде между преподавателем и студентом.</a:t>
            </a:r>
            <a:endParaRPr lang="ru-RU" sz="20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9800" y="433766"/>
            <a:ext cx="7927410" cy="1301999"/>
          </a:xfrm>
          <a:custGeom>
            <a:avLst/>
            <a:gdLst/>
            <a:ahLst/>
            <a:cxnLst/>
            <a:rect l="l" t="t" r="r" b="b"/>
            <a:pathLst>
              <a:path w="8436610" h="1230630">
                <a:moveTo>
                  <a:pt x="0" y="0"/>
                </a:moveTo>
                <a:lnTo>
                  <a:pt x="8436483" y="0"/>
                </a:lnTo>
                <a:lnTo>
                  <a:pt x="8436483" y="799211"/>
                </a:lnTo>
                <a:lnTo>
                  <a:pt x="4371975" y="799211"/>
                </a:lnTo>
                <a:lnTo>
                  <a:pt x="4371975" y="922528"/>
                </a:lnTo>
                <a:lnTo>
                  <a:pt x="4525772" y="922528"/>
                </a:lnTo>
                <a:lnTo>
                  <a:pt x="4218178" y="1230122"/>
                </a:lnTo>
                <a:lnTo>
                  <a:pt x="3910711" y="922528"/>
                </a:lnTo>
                <a:lnTo>
                  <a:pt x="4064508" y="922528"/>
                </a:lnTo>
                <a:lnTo>
                  <a:pt x="4064508" y="799211"/>
                </a:lnTo>
                <a:lnTo>
                  <a:pt x="0" y="79921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9">
            <a:solidFill>
              <a:srgbClr val="112C5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29000" y="613545"/>
            <a:ext cx="570896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100"/>
              </a:spcBef>
            </a:pPr>
            <a:r>
              <a:rPr lang="ru-RU" b="1" spc="-15" dirty="0">
                <a:cs typeface="Times New Roman"/>
              </a:rPr>
              <a:t>КОММУНИКАТИВНАЯ СИСТЕМА «ДИАЛОГ</a:t>
            </a:r>
            <a:r>
              <a:rPr lang="ru-RU" b="1" spc="-15" dirty="0">
                <a:solidFill>
                  <a:srgbClr val="FFFFFF"/>
                </a:solidFill>
                <a:cs typeface="Times New Roman"/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/>
        </p:blipFill>
        <p:spPr>
          <a:xfrm>
            <a:off x="3123346" y="3066828"/>
            <a:ext cx="70138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34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811401" y="1426032"/>
            <a:ext cx="9601200" cy="5105400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9083" y="1453388"/>
            <a:ext cx="9173717" cy="9598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 algn="just">
              <a:spcBef>
                <a:spcPts val="45"/>
              </a:spcBef>
            </a:pPr>
            <a:r>
              <a:rPr lang="ru-RU" sz="2050" dirty="0">
                <a:latin typeface="Times New Roman"/>
                <a:cs typeface="Times New Roman"/>
              </a:rPr>
              <a:t>Предназначена для усиления звука в слуховом аппарате слабослышащих людей, что позволяет более четко воспринимать звуковую информацию во время того или иного мероприятия.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35875" y="18275"/>
            <a:ext cx="8449310" cy="1394079"/>
            <a:chOff x="1855089" y="189611"/>
            <a:chExt cx="8449310" cy="1243330"/>
          </a:xfrm>
        </p:grpSpPr>
        <p:sp>
          <p:nvSpPr>
            <p:cNvPr id="5" name="object 5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8436483" y="0"/>
                  </a:moveTo>
                  <a:lnTo>
                    <a:pt x="0" y="0"/>
                  </a:lnTo>
                  <a:lnTo>
                    <a:pt x="0" y="799211"/>
                  </a:lnTo>
                  <a:lnTo>
                    <a:pt x="4064508" y="799211"/>
                  </a:lnTo>
                  <a:lnTo>
                    <a:pt x="4064508" y="922528"/>
                  </a:lnTo>
                  <a:lnTo>
                    <a:pt x="3910711" y="922528"/>
                  </a:lnTo>
                  <a:lnTo>
                    <a:pt x="4218178" y="1230122"/>
                  </a:lnTo>
                  <a:lnTo>
                    <a:pt x="4525772" y="922528"/>
                  </a:lnTo>
                  <a:lnTo>
                    <a:pt x="4371975" y="922528"/>
                  </a:lnTo>
                  <a:lnTo>
                    <a:pt x="4371975" y="799211"/>
                  </a:lnTo>
                  <a:lnTo>
                    <a:pt x="8436483" y="799211"/>
                  </a:lnTo>
                  <a:lnTo>
                    <a:pt x="8436483" y="0"/>
                  </a:lnTo>
                  <a:close/>
                </a:path>
              </a:pathLst>
            </a:custGeom>
            <a:solidFill>
              <a:srgbClr val="1C4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0" y="0"/>
                  </a:moveTo>
                  <a:lnTo>
                    <a:pt x="8436483" y="0"/>
                  </a:lnTo>
                  <a:lnTo>
                    <a:pt x="8436483" y="799211"/>
                  </a:lnTo>
                  <a:lnTo>
                    <a:pt x="4371975" y="799211"/>
                  </a:lnTo>
                  <a:lnTo>
                    <a:pt x="4371975" y="922528"/>
                  </a:lnTo>
                  <a:lnTo>
                    <a:pt x="4525772" y="922528"/>
                  </a:lnTo>
                  <a:lnTo>
                    <a:pt x="4218178" y="1230122"/>
                  </a:lnTo>
                  <a:lnTo>
                    <a:pt x="3910711" y="922528"/>
                  </a:lnTo>
                  <a:lnTo>
                    <a:pt x="4064508" y="922528"/>
                  </a:lnTo>
                  <a:lnTo>
                    <a:pt x="4064508" y="799211"/>
                  </a:lnTo>
                  <a:lnTo>
                    <a:pt x="0" y="79921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12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21327" y="119939"/>
            <a:ext cx="612267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 smtClean="0">
                <a:solidFill>
                  <a:srgbClr val="FFFFFF"/>
                </a:solidFill>
                <a:latin typeface="+mj-lt"/>
                <a:cs typeface="Times New Roman"/>
              </a:rPr>
              <a:t>ИНДУКЦИОННАЯ ПЕТЛЯ В АКТОВОМ ЗАЛЕ</a:t>
            </a:r>
            <a:endParaRPr lang="ru-RU" sz="2000" b="1" spc="-15" dirty="0">
              <a:solidFill>
                <a:srgbClr val="FFFFFF"/>
              </a:solidFill>
              <a:latin typeface="+mj-lt"/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618088"/>
            <a:ext cx="3762375" cy="36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82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309997" y="549275"/>
            <a:ext cx="6882003" cy="6308725"/>
          </a:xfrm>
          <a:prstGeom prst="rect">
            <a:avLst/>
          </a:prstGeom>
        </p:spPr>
      </p:pic>
      <p:pic>
        <p:nvPicPr>
          <p:cNvPr id="8" name="Рисунок 7" descr="Р-ARTQb6i6y-transfor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54" y="549275"/>
            <a:ext cx="1846963" cy="1818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F07FBD-F1B5-2401-8EBE-13FC5B88A995}"/>
              </a:ext>
            </a:extLst>
          </p:cNvPr>
          <p:cNvSpPr txBox="1"/>
          <p:nvPr/>
        </p:nvSpPr>
        <p:spPr>
          <a:xfrm>
            <a:off x="2264916" y="1905000"/>
            <a:ext cx="70314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FF0000"/>
                </a:solidFill>
              </a:rPr>
              <a:t>ТЕХНИЧЕСКОЕ ОСНАЩЕНИЕ ДЛЯ ИНВАЛИДОВ НОЗОЛОГИЧЕСКОЙ ГРУППЫ </a:t>
            </a:r>
          </a:p>
          <a:p>
            <a:pPr algn="ctr"/>
            <a:r>
              <a:rPr lang="ru-RU" altLang="ru-RU" sz="3200" dirty="0" smtClean="0">
                <a:solidFill>
                  <a:srgbClr val="FF0000"/>
                </a:solidFill>
              </a:rPr>
              <a:t>«НАРУШЕНИЕ ОПОРНО-ДВИГАТЕЛЬНОГО АППАРАТА» 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347ABB8C-91FF-A97C-0087-9BEA9ED5D895}"/>
              </a:ext>
            </a:extLst>
          </p:cNvPr>
          <p:cNvPicPr/>
          <p:nvPr/>
        </p:nvPicPr>
        <p:blipFill rotWithShape="1">
          <a:blip r:embed="rId3" cstate="print"/>
          <a:srcRect r="66783" b="72219"/>
          <a:stretch/>
        </p:blipFill>
        <p:spPr>
          <a:xfrm rot="16200000">
            <a:off x="-1866901" y="4305299"/>
            <a:ext cx="2286000" cy="14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3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811401" y="1426032"/>
            <a:ext cx="9601200" cy="5105400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9083" y="1453388"/>
            <a:ext cx="9173717" cy="9598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 algn="just">
              <a:spcBef>
                <a:spcPts val="45"/>
              </a:spcBef>
            </a:pPr>
            <a:r>
              <a:rPr lang="ru-RU" sz="2050" dirty="0">
                <a:latin typeface="Times New Roman"/>
                <a:cs typeface="Times New Roman"/>
              </a:rPr>
              <a:t>Клавиатура </a:t>
            </a:r>
            <a:r>
              <a:rPr lang="ru-RU" sz="2050" dirty="0" smtClean="0">
                <a:latin typeface="Times New Roman"/>
                <a:cs typeface="Times New Roman"/>
              </a:rPr>
              <a:t>используется </a:t>
            </a:r>
            <a:r>
              <a:rPr lang="ru-RU" sz="2050" dirty="0">
                <a:latin typeface="Times New Roman"/>
                <a:cs typeface="Times New Roman"/>
              </a:rPr>
              <a:t>для коррекционных целей пользователями с серьезными нарушениями моторики. Устройство может использоваться не только как обычная клавиатура, но и как мышь. 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35875" y="18275"/>
            <a:ext cx="8449310" cy="1394079"/>
            <a:chOff x="1855089" y="189611"/>
            <a:chExt cx="8449310" cy="1243330"/>
          </a:xfrm>
        </p:grpSpPr>
        <p:sp>
          <p:nvSpPr>
            <p:cNvPr id="5" name="object 5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8436483" y="0"/>
                  </a:moveTo>
                  <a:lnTo>
                    <a:pt x="0" y="0"/>
                  </a:lnTo>
                  <a:lnTo>
                    <a:pt x="0" y="799211"/>
                  </a:lnTo>
                  <a:lnTo>
                    <a:pt x="4064508" y="799211"/>
                  </a:lnTo>
                  <a:lnTo>
                    <a:pt x="4064508" y="922528"/>
                  </a:lnTo>
                  <a:lnTo>
                    <a:pt x="3910711" y="922528"/>
                  </a:lnTo>
                  <a:lnTo>
                    <a:pt x="4218178" y="1230122"/>
                  </a:lnTo>
                  <a:lnTo>
                    <a:pt x="4525772" y="922528"/>
                  </a:lnTo>
                  <a:lnTo>
                    <a:pt x="4371975" y="922528"/>
                  </a:lnTo>
                  <a:lnTo>
                    <a:pt x="4371975" y="799211"/>
                  </a:lnTo>
                  <a:lnTo>
                    <a:pt x="8436483" y="799211"/>
                  </a:lnTo>
                  <a:lnTo>
                    <a:pt x="8436483" y="0"/>
                  </a:lnTo>
                  <a:close/>
                </a:path>
              </a:pathLst>
            </a:custGeom>
            <a:solidFill>
              <a:srgbClr val="1C4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0" y="0"/>
                  </a:moveTo>
                  <a:lnTo>
                    <a:pt x="8436483" y="0"/>
                  </a:lnTo>
                  <a:lnTo>
                    <a:pt x="8436483" y="799211"/>
                  </a:lnTo>
                  <a:lnTo>
                    <a:pt x="4371975" y="799211"/>
                  </a:lnTo>
                  <a:lnTo>
                    <a:pt x="4371975" y="922528"/>
                  </a:lnTo>
                  <a:lnTo>
                    <a:pt x="4525772" y="922528"/>
                  </a:lnTo>
                  <a:lnTo>
                    <a:pt x="4218178" y="1230122"/>
                  </a:lnTo>
                  <a:lnTo>
                    <a:pt x="3910711" y="922528"/>
                  </a:lnTo>
                  <a:lnTo>
                    <a:pt x="4064508" y="922528"/>
                  </a:lnTo>
                  <a:lnTo>
                    <a:pt x="4064508" y="799211"/>
                  </a:lnTo>
                  <a:lnTo>
                    <a:pt x="0" y="79921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12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24200" y="304800"/>
            <a:ext cx="611979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 smtClean="0">
                <a:solidFill>
                  <a:srgbClr val="FFFFFF"/>
                </a:solidFill>
                <a:latin typeface="+mj-lt"/>
                <a:cs typeface="Times New Roman"/>
              </a:rPr>
              <a:t>КЛАВИАТУРА БОЛЬШАЯ ПРОГРАММИРУЕМАЯ</a:t>
            </a:r>
            <a:endParaRPr lang="ru-RU" sz="2000" b="1" spc="-15" dirty="0">
              <a:solidFill>
                <a:srgbClr val="FFFFFF"/>
              </a:solidFill>
              <a:latin typeface="+mj-lt"/>
              <a:cs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8" t="34444" r="5164" b="10000"/>
          <a:stretch/>
        </p:blipFill>
        <p:spPr>
          <a:xfrm>
            <a:off x="4503791" y="2709500"/>
            <a:ext cx="3360615" cy="34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04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904999" y="1469738"/>
            <a:ext cx="9507601" cy="5061694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4999" y="1713045"/>
            <a:ext cx="9220201" cy="127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 algn="just">
              <a:spcBef>
                <a:spcPts val="45"/>
              </a:spcBef>
            </a:pPr>
            <a:r>
              <a:rPr lang="ru-RU" sz="2050" dirty="0">
                <a:latin typeface="Times New Roman"/>
                <a:cs typeface="Times New Roman"/>
              </a:rPr>
              <a:t>Клавиатура предназначена для содействия в использовании компьютера учащимся с ограниченными моторными функциями. Джойстик применяется для чёткого перемещения курсора и его точного попадания на объект, расположенный на экране. Откликается на малейшее прикосновение.</a:t>
            </a:r>
            <a:endParaRPr lang="ru-RU" sz="20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9800" y="433766"/>
            <a:ext cx="7927410" cy="1301999"/>
          </a:xfrm>
          <a:custGeom>
            <a:avLst/>
            <a:gdLst/>
            <a:ahLst/>
            <a:cxnLst/>
            <a:rect l="l" t="t" r="r" b="b"/>
            <a:pathLst>
              <a:path w="8436610" h="1230630">
                <a:moveTo>
                  <a:pt x="0" y="0"/>
                </a:moveTo>
                <a:lnTo>
                  <a:pt x="8436483" y="0"/>
                </a:lnTo>
                <a:lnTo>
                  <a:pt x="8436483" y="799211"/>
                </a:lnTo>
                <a:lnTo>
                  <a:pt x="4371975" y="799211"/>
                </a:lnTo>
                <a:lnTo>
                  <a:pt x="4371975" y="922528"/>
                </a:lnTo>
                <a:lnTo>
                  <a:pt x="4525772" y="922528"/>
                </a:lnTo>
                <a:lnTo>
                  <a:pt x="4218178" y="1230122"/>
                </a:lnTo>
                <a:lnTo>
                  <a:pt x="3910711" y="922528"/>
                </a:lnTo>
                <a:lnTo>
                  <a:pt x="4064508" y="922528"/>
                </a:lnTo>
                <a:lnTo>
                  <a:pt x="4064508" y="799211"/>
                </a:lnTo>
                <a:lnTo>
                  <a:pt x="0" y="79921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9">
            <a:solidFill>
              <a:srgbClr val="112C5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29000" y="613545"/>
            <a:ext cx="570896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100"/>
              </a:spcBef>
            </a:pPr>
            <a:r>
              <a:rPr lang="ru-RU" b="1" spc="-15" dirty="0">
                <a:cs typeface="Times New Roman"/>
              </a:rPr>
              <a:t>БЕСПРОВОДНАЯ КЛАВИАТУРА С БОЛЬШИМИ КНОПКАМИ И БЕСПРОВОДНОЙ КОМПЬЮТЕРНЫЙ </a:t>
            </a:r>
            <a:r>
              <a:rPr lang="ru-RU" b="1" spc="-15" dirty="0" smtClean="0">
                <a:cs typeface="Times New Roman"/>
              </a:rPr>
              <a:t>ДЖОЙСТИК</a:t>
            </a:r>
            <a:endParaRPr lang="ru-RU" b="1" spc="-15" dirty="0"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3333" r="2593" b="22222"/>
          <a:stretch/>
        </p:blipFill>
        <p:spPr>
          <a:xfrm>
            <a:off x="4648199" y="3119662"/>
            <a:ext cx="3900899" cy="32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48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811401" y="1426032"/>
            <a:ext cx="9601200" cy="5105400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9083" y="1453388"/>
            <a:ext cx="9173717" cy="159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 algn="just">
              <a:spcBef>
                <a:spcPts val="45"/>
              </a:spcBef>
            </a:pPr>
            <a:r>
              <a:rPr lang="ru-RU" sz="2050" dirty="0">
                <a:latin typeface="Times New Roman"/>
                <a:cs typeface="Times New Roman"/>
              </a:rPr>
              <a:t>Стол оснащён электрическим подъёмным механизмом, это позволяет отрегулировать высоту столешницы так, чтобы было удобно работать </a:t>
            </a:r>
            <a:r>
              <a:rPr lang="ru-RU" sz="2050" dirty="0">
                <a:latin typeface="Times New Roman"/>
                <a:cs typeface="Times New Roman"/>
              </a:rPr>
              <a:t>инвалиду и на коляске, и сидя за стулом. </a:t>
            </a:r>
            <a:r>
              <a:rPr lang="ru-RU" sz="2050" dirty="0">
                <a:latin typeface="Times New Roman"/>
                <a:cs typeface="Times New Roman"/>
              </a:rPr>
              <a:t>Подъёмный механизм плавно поднимает и опускает столешницу до необходимой высоты. А четыре слота для сохранения параметров позволят не задавать нужную высоту вручную. 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04613" y="52751"/>
            <a:ext cx="8449310" cy="1394079"/>
            <a:chOff x="1855089" y="189611"/>
            <a:chExt cx="8449310" cy="1243330"/>
          </a:xfrm>
        </p:grpSpPr>
        <p:sp>
          <p:nvSpPr>
            <p:cNvPr id="5" name="object 5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8436483" y="0"/>
                  </a:moveTo>
                  <a:lnTo>
                    <a:pt x="0" y="0"/>
                  </a:lnTo>
                  <a:lnTo>
                    <a:pt x="0" y="799211"/>
                  </a:lnTo>
                  <a:lnTo>
                    <a:pt x="4064508" y="799211"/>
                  </a:lnTo>
                  <a:lnTo>
                    <a:pt x="4064508" y="922528"/>
                  </a:lnTo>
                  <a:lnTo>
                    <a:pt x="3910711" y="922528"/>
                  </a:lnTo>
                  <a:lnTo>
                    <a:pt x="4218178" y="1230122"/>
                  </a:lnTo>
                  <a:lnTo>
                    <a:pt x="4525772" y="922528"/>
                  </a:lnTo>
                  <a:lnTo>
                    <a:pt x="4371975" y="922528"/>
                  </a:lnTo>
                  <a:lnTo>
                    <a:pt x="4371975" y="799211"/>
                  </a:lnTo>
                  <a:lnTo>
                    <a:pt x="8436483" y="799211"/>
                  </a:lnTo>
                  <a:lnTo>
                    <a:pt x="8436483" y="0"/>
                  </a:lnTo>
                  <a:close/>
                </a:path>
              </a:pathLst>
            </a:custGeom>
            <a:solidFill>
              <a:srgbClr val="1C4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0" y="0"/>
                  </a:moveTo>
                  <a:lnTo>
                    <a:pt x="8436483" y="0"/>
                  </a:lnTo>
                  <a:lnTo>
                    <a:pt x="8436483" y="799211"/>
                  </a:lnTo>
                  <a:lnTo>
                    <a:pt x="4371975" y="799211"/>
                  </a:lnTo>
                  <a:lnTo>
                    <a:pt x="4371975" y="922528"/>
                  </a:lnTo>
                  <a:lnTo>
                    <a:pt x="4525772" y="922528"/>
                  </a:lnTo>
                  <a:lnTo>
                    <a:pt x="4218178" y="1230122"/>
                  </a:lnTo>
                  <a:lnTo>
                    <a:pt x="3910711" y="922528"/>
                  </a:lnTo>
                  <a:lnTo>
                    <a:pt x="4064508" y="922528"/>
                  </a:lnTo>
                  <a:lnTo>
                    <a:pt x="4064508" y="799211"/>
                  </a:lnTo>
                  <a:lnTo>
                    <a:pt x="0" y="79921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12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24200" y="152400"/>
            <a:ext cx="6172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 smtClean="0">
                <a:solidFill>
                  <a:srgbClr val="FFFFFF"/>
                </a:solidFill>
                <a:latin typeface="+mj-lt"/>
                <a:cs typeface="Times New Roman"/>
              </a:rPr>
              <a:t>РАБОЧИЙ СТОЛ С МИКРОЛИФТОМ</a:t>
            </a:r>
            <a:endParaRPr lang="ru-RU" sz="2000" b="1" spc="-15" dirty="0">
              <a:solidFill>
                <a:srgbClr val="FFFFFF"/>
              </a:solidFill>
              <a:latin typeface="+mj-lt"/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11" y="3124200"/>
            <a:ext cx="3200400" cy="32425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139454"/>
            <a:ext cx="396936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14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309997" y="549275"/>
            <a:ext cx="6882003" cy="6308725"/>
          </a:xfrm>
          <a:prstGeom prst="rect">
            <a:avLst/>
          </a:prstGeom>
        </p:spPr>
      </p:pic>
      <p:pic>
        <p:nvPicPr>
          <p:cNvPr id="8" name="Рисунок 7" descr="Р-ARTQb6i6y-transfor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54" y="549275"/>
            <a:ext cx="1846963" cy="1818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F07FBD-F1B5-2401-8EBE-13FC5B88A995}"/>
              </a:ext>
            </a:extLst>
          </p:cNvPr>
          <p:cNvSpPr txBox="1"/>
          <p:nvPr/>
        </p:nvSpPr>
        <p:spPr>
          <a:xfrm>
            <a:off x="2264916" y="1905000"/>
            <a:ext cx="70314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FF0000"/>
                </a:solidFill>
              </a:rPr>
              <a:t>ТЕХНИЧЕСКОЕ ОСНАЩЕНИЕ ДЛЯ ИНВАЛИДОВ ВСЕХ НОЗОЛОГИЧЕСКИХ ГРУПП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347ABB8C-91FF-A97C-0087-9BEA9ED5D895}"/>
              </a:ext>
            </a:extLst>
          </p:cNvPr>
          <p:cNvPicPr/>
          <p:nvPr/>
        </p:nvPicPr>
        <p:blipFill rotWithShape="1">
          <a:blip r:embed="rId3" cstate="print"/>
          <a:srcRect r="66783" b="72219"/>
          <a:stretch/>
        </p:blipFill>
        <p:spPr>
          <a:xfrm rot="16200000">
            <a:off x="-1866901" y="4305299"/>
            <a:ext cx="2286000" cy="14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753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811401" y="1426032"/>
            <a:ext cx="9601200" cy="5105400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05000" y="1777188"/>
            <a:ext cx="9067800" cy="127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 algn="just">
              <a:spcBef>
                <a:spcPts val="45"/>
              </a:spcBef>
            </a:pPr>
            <a:r>
              <a:rPr lang="ru-RU" sz="2050" dirty="0">
                <a:latin typeface="Times New Roman"/>
                <a:cs typeface="Times New Roman"/>
              </a:rPr>
              <a:t>Предназначен для дистанционного обучения граждан с нарушениями </a:t>
            </a:r>
            <a:r>
              <a:rPr lang="ru-RU" sz="2050" dirty="0">
                <a:latin typeface="Times New Roman"/>
                <a:cs typeface="Times New Roman"/>
              </a:rPr>
              <a:t>опорно-двигательного </a:t>
            </a:r>
            <a:r>
              <a:rPr lang="ru-RU" sz="2050" dirty="0">
                <a:latin typeface="Times New Roman"/>
                <a:cs typeface="Times New Roman"/>
              </a:rPr>
              <a:t>аппарата. Высокая технологично</a:t>
            </a:r>
            <a:r>
              <a:rPr lang="ru-RU" sz="1600" dirty="0"/>
              <a:t>сть </a:t>
            </a:r>
            <a:r>
              <a:rPr lang="ru-RU" sz="2050" dirty="0">
                <a:latin typeface="Times New Roman"/>
                <a:cs typeface="Times New Roman"/>
              </a:rPr>
              <a:t>оборудования позволяет максимально удобно и продуктивно выстраивать учебный процесс.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04613" y="52751"/>
            <a:ext cx="8449310" cy="1724437"/>
            <a:chOff x="1855089" y="189611"/>
            <a:chExt cx="8449310" cy="1243330"/>
          </a:xfrm>
        </p:grpSpPr>
        <p:sp>
          <p:nvSpPr>
            <p:cNvPr id="5" name="object 5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8436483" y="0"/>
                  </a:moveTo>
                  <a:lnTo>
                    <a:pt x="0" y="0"/>
                  </a:lnTo>
                  <a:lnTo>
                    <a:pt x="0" y="799211"/>
                  </a:lnTo>
                  <a:lnTo>
                    <a:pt x="4064508" y="799211"/>
                  </a:lnTo>
                  <a:lnTo>
                    <a:pt x="4064508" y="922528"/>
                  </a:lnTo>
                  <a:lnTo>
                    <a:pt x="3910711" y="922528"/>
                  </a:lnTo>
                  <a:lnTo>
                    <a:pt x="4218178" y="1230122"/>
                  </a:lnTo>
                  <a:lnTo>
                    <a:pt x="4525772" y="922528"/>
                  </a:lnTo>
                  <a:lnTo>
                    <a:pt x="4371975" y="922528"/>
                  </a:lnTo>
                  <a:lnTo>
                    <a:pt x="4371975" y="799211"/>
                  </a:lnTo>
                  <a:lnTo>
                    <a:pt x="8436483" y="799211"/>
                  </a:lnTo>
                  <a:lnTo>
                    <a:pt x="8436483" y="0"/>
                  </a:lnTo>
                  <a:close/>
                </a:path>
              </a:pathLst>
            </a:custGeom>
            <a:solidFill>
              <a:srgbClr val="1C4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0" y="0"/>
                  </a:moveTo>
                  <a:lnTo>
                    <a:pt x="8436483" y="0"/>
                  </a:lnTo>
                  <a:lnTo>
                    <a:pt x="8436483" y="799211"/>
                  </a:lnTo>
                  <a:lnTo>
                    <a:pt x="4371975" y="799211"/>
                  </a:lnTo>
                  <a:lnTo>
                    <a:pt x="4371975" y="922528"/>
                  </a:lnTo>
                  <a:lnTo>
                    <a:pt x="4525772" y="922528"/>
                  </a:lnTo>
                  <a:lnTo>
                    <a:pt x="4218178" y="1230122"/>
                  </a:lnTo>
                  <a:lnTo>
                    <a:pt x="3910711" y="922528"/>
                  </a:lnTo>
                  <a:lnTo>
                    <a:pt x="4064508" y="922528"/>
                  </a:lnTo>
                  <a:lnTo>
                    <a:pt x="4064508" y="799211"/>
                  </a:lnTo>
                  <a:lnTo>
                    <a:pt x="0" y="79921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12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24200" y="152400"/>
            <a:ext cx="6172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>
                <a:solidFill>
                  <a:srgbClr val="FFFFFF"/>
                </a:solidFill>
                <a:latin typeface="+mj-lt"/>
                <a:cs typeface="Times New Roman"/>
              </a:rPr>
              <a:t>Кабинет дистанционного обучения (моноблок, интерактивная доска, проектор, дисплей </a:t>
            </a:r>
            <a:r>
              <a:rPr lang="ru-RU" sz="2000" b="1" spc="-15" dirty="0" err="1">
                <a:solidFill>
                  <a:srgbClr val="FFFFFF"/>
                </a:solidFill>
                <a:latin typeface="+mj-lt"/>
                <a:cs typeface="Times New Roman"/>
              </a:rPr>
              <a:t>вкс</a:t>
            </a:r>
            <a:r>
              <a:rPr lang="ru-RU" sz="2000" b="1" spc="-15" dirty="0">
                <a:solidFill>
                  <a:srgbClr val="FFFFFF"/>
                </a:solidFill>
                <a:latin typeface="+mj-lt"/>
                <a:cs typeface="Times New Roman"/>
              </a:rPr>
              <a:t>, документ камера, </a:t>
            </a:r>
            <a:r>
              <a:rPr lang="ru-RU" sz="2000" b="1" spc="-15" dirty="0" err="1">
                <a:solidFill>
                  <a:srgbClr val="FFFFFF"/>
                </a:solidFill>
                <a:latin typeface="+mj-lt"/>
                <a:cs typeface="Times New Roman"/>
              </a:rPr>
              <a:t>web</a:t>
            </a:r>
            <a:r>
              <a:rPr lang="ru-RU" sz="2000" b="1" spc="-15" dirty="0">
                <a:solidFill>
                  <a:srgbClr val="FFFFFF"/>
                </a:solidFill>
                <a:latin typeface="+mj-lt"/>
                <a:cs typeface="Times New Roman"/>
              </a:rPr>
              <a:t>-камера, планшет, аудио система)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88" y="3420655"/>
            <a:ext cx="3617331" cy="24115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4" r="72222"/>
          <a:stretch/>
        </p:blipFill>
        <p:spPr>
          <a:xfrm>
            <a:off x="5834106" y="2975373"/>
            <a:ext cx="2322635" cy="36542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8" t="14445" b="27778"/>
          <a:stretch/>
        </p:blipFill>
        <p:spPr>
          <a:xfrm>
            <a:off x="8394021" y="2971731"/>
            <a:ext cx="2804746" cy="36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5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43454" y="-76200"/>
            <a:ext cx="6882003" cy="6308725"/>
          </a:xfrm>
          <a:prstGeom prst="rect">
            <a:avLst/>
          </a:prstGeom>
        </p:spPr>
      </p:pic>
      <p:pic>
        <p:nvPicPr>
          <p:cNvPr id="8" name="Рисунок 7" descr="Р-ARTQb6i6y-transfor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4800600"/>
            <a:ext cx="1846963" cy="1818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F07FBD-F1B5-2401-8EBE-13FC5B88A995}"/>
              </a:ext>
            </a:extLst>
          </p:cNvPr>
          <p:cNvSpPr txBox="1"/>
          <p:nvPr/>
        </p:nvSpPr>
        <p:spPr>
          <a:xfrm>
            <a:off x="2819400" y="2590800"/>
            <a:ext cx="816178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FF0000"/>
                </a:solidFill>
              </a:rPr>
              <a:t>ТЕХНИЧЕСКОЕ ОСНАЩЕНИЕ </a:t>
            </a:r>
          </a:p>
          <a:p>
            <a:pPr algn="ctr"/>
            <a:r>
              <a:rPr lang="ru-RU" altLang="ru-RU" sz="3200" dirty="0" smtClean="0">
                <a:solidFill>
                  <a:srgbClr val="FF0000"/>
                </a:solidFill>
              </a:rPr>
              <a:t>ДЛЯ ИНВАЛИДОВ </a:t>
            </a:r>
          </a:p>
          <a:p>
            <a:pPr algn="ctr"/>
            <a:r>
              <a:rPr lang="ru-RU" altLang="ru-RU" sz="3200" dirty="0" smtClean="0">
                <a:solidFill>
                  <a:srgbClr val="FF0000"/>
                </a:solidFill>
              </a:rPr>
              <a:t>НОЗОЛОГИЧЕСКОЙ ГРУППЫ «СЛАБОВИДЯЩИЕ»</a:t>
            </a:r>
            <a:endParaRPr lang="ru-RU" dirty="0"/>
          </a:p>
        </p:txBody>
      </p:sp>
      <p:grpSp>
        <p:nvGrpSpPr>
          <p:cNvPr id="11" name="object 4">
            <a:extLst>
              <a:ext uri="{FF2B5EF4-FFF2-40B4-BE49-F238E27FC236}">
                <a16:creationId xmlns:a16="http://schemas.microsoft.com/office/drawing/2014/main" id="{471E81EF-60AE-E255-F66B-D7ABFC7D816D}"/>
              </a:ext>
            </a:extLst>
          </p:cNvPr>
          <p:cNvGrpSpPr/>
          <p:nvPr/>
        </p:nvGrpSpPr>
        <p:grpSpPr>
          <a:xfrm>
            <a:off x="1828800" y="-1676400"/>
            <a:ext cx="8449310" cy="1394079"/>
            <a:chOff x="1855089" y="189611"/>
            <a:chExt cx="8449310" cy="1243330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B9CD0889-C616-579B-5360-1BC504718975}"/>
                </a:ext>
              </a:extLst>
            </p:cNvPr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8436483" y="0"/>
                  </a:moveTo>
                  <a:lnTo>
                    <a:pt x="0" y="0"/>
                  </a:lnTo>
                  <a:lnTo>
                    <a:pt x="0" y="799211"/>
                  </a:lnTo>
                  <a:lnTo>
                    <a:pt x="4064508" y="799211"/>
                  </a:lnTo>
                  <a:lnTo>
                    <a:pt x="4064508" y="922528"/>
                  </a:lnTo>
                  <a:lnTo>
                    <a:pt x="3910711" y="922528"/>
                  </a:lnTo>
                  <a:lnTo>
                    <a:pt x="4218178" y="1230122"/>
                  </a:lnTo>
                  <a:lnTo>
                    <a:pt x="4525772" y="922528"/>
                  </a:lnTo>
                  <a:lnTo>
                    <a:pt x="4371975" y="922528"/>
                  </a:lnTo>
                  <a:lnTo>
                    <a:pt x="4371975" y="799211"/>
                  </a:lnTo>
                  <a:lnTo>
                    <a:pt x="8436483" y="799211"/>
                  </a:lnTo>
                  <a:lnTo>
                    <a:pt x="8436483" y="0"/>
                  </a:lnTo>
                  <a:close/>
                </a:path>
              </a:pathLst>
            </a:custGeom>
            <a:solidFill>
              <a:srgbClr val="1C4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E92D738B-5FB6-8C0E-B6EF-8B3A872567E4}"/>
                </a:ext>
              </a:extLst>
            </p:cNvPr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0" y="0"/>
                  </a:moveTo>
                  <a:lnTo>
                    <a:pt x="8436483" y="0"/>
                  </a:lnTo>
                  <a:lnTo>
                    <a:pt x="8436483" y="799211"/>
                  </a:lnTo>
                  <a:lnTo>
                    <a:pt x="4371975" y="799211"/>
                  </a:lnTo>
                  <a:lnTo>
                    <a:pt x="4371975" y="922528"/>
                  </a:lnTo>
                  <a:lnTo>
                    <a:pt x="4525772" y="922528"/>
                  </a:lnTo>
                  <a:lnTo>
                    <a:pt x="4218178" y="1230122"/>
                  </a:lnTo>
                  <a:lnTo>
                    <a:pt x="3910711" y="922528"/>
                  </a:lnTo>
                  <a:lnTo>
                    <a:pt x="4064508" y="922528"/>
                  </a:lnTo>
                  <a:lnTo>
                    <a:pt x="4064508" y="799211"/>
                  </a:lnTo>
                  <a:lnTo>
                    <a:pt x="0" y="79921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12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09796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981200" y="1926698"/>
            <a:ext cx="9601200" cy="4778901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lvl="1" algn="just"/>
            <a:r>
              <a:rPr lang="ru-RU" sz="1400" b="1" dirty="0">
                <a:latin typeface="Times New Roman"/>
                <a:cs typeface="Times New Roman"/>
              </a:rPr>
              <a:t>Информационный </a:t>
            </a:r>
            <a:r>
              <a:rPr lang="ru-RU" sz="1400" b="1" dirty="0">
                <a:latin typeface="Times New Roman"/>
                <a:cs typeface="Times New Roman"/>
              </a:rPr>
              <a:t>терминал</a:t>
            </a:r>
            <a:r>
              <a:rPr lang="ru-RU" sz="1400" b="1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с тактильным управлением для слепых людей, разработан специально для возможности его использования тотально слепыми и слабослышащими людьми, а также инвалидами-колясочниками в качестве информационного устройства. Терминал оснащен антивандальным стальным </a:t>
            </a:r>
            <a:r>
              <a:rPr lang="ru-RU" sz="1400" dirty="0">
                <a:latin typeface="Times New Roman"/>
                <a:cs typeface="Times New Roman"/>
              </a:rPr>
              <a:t>корпусом. </a:t>
            </a:r>
          </a:p>
          <a:p>
            <a:pPr lvl="1" algn="just"/>
            <a:r>
              <a:rPr lang="ru-RU" sz="1400" b="1" dirty="0">
                <a:latin typeface="Times New Roman"/>
                <a:cs typeface="Times New Roman"/>
              </a:rPr>
              <a:t>Тактильно-звуковые мнемосхемы</a:t>
            </a:r>
            <a:r>
              <a:rPr lang="ru-RU" sz="1400" dirty="0">
                <a:latin typeface="Times New Roman"/>
                <a:cs typeface="Times New Roman"/>
              </a:rPr>
              <a:t>– </a:t>
            </a:r>
            <a:r>
              <a:rPr lang="ru-RU" sz="1400" dirty="0">
                <a:latin typeface="Times New Roman"/>
                <a:cs typeface="Times New Roman"/>
              </a:rPr>
              <a:t>это специально разработанные устройства для всех категорий инвалидов. Данное устройство будет приветствовать пользователей записанным речевым сигналом, и призывать воспользоваться услугами информирования. Такая тактильно-звуковая мнемосхема станет прекрасным помощником для ориентирования всех групп населения в незнакомом открытом пространстве, подскажет направление, местоположение и маршрут любому желающему посетителю. 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86000" y="381000"/>
            <a:ext cx="8373110" cy="1385977"/>
            <a:chOff x="1855089" y="189611"/>
            <a:chExt cx="8449310" cy="1243330"/>
          </a:xfrm>
        </p:grpSpPr>
        <p:sp>
          <p:nvSpPr>
            <p:cNvPr id="5" name="object 5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8436483" y="0"/>
                  </a:moveTo>
                  <a:lnTo>
                    <a:pt x="0" y="0"/>
                  </a:lnTo>
                  <a:lnTo>
                    <a:pt x="0" y="799211"/>
                  </a:lnTo>
                  <a:lnTo>
                    <a:pt x="4064508" y="799211"/>
                  </a:lnTo>
                  <a:lnTo>
                    <a:pt x="4064508" y="922528"/>
                  </a:lnTo>
                  <a:lnTo>
                    <a:pt x="3910711" y="922528"/>
                  </a:lnTo>
                  <a:lnTo>
                    <a:pt x="4218178" y="1230122"/>
                  </a:lnTo>
                  <a:lnTo>
                    <a:pt x="4525772" y="922528"/>
                  </a:lnTo>
                  <a:lnTo>
                    <a:pt x="4371975" y="922528"/>
                  </a:lnTo>
                  <a:lnTo>
                    <a:pt x="4371975" y="799211"/>
                  </a:lnTo>
                  <a:lnTo>
                    <a:pt x="8436483" y="799211"/>
                  </a:lnTo>
                  <a:lnTo>
                    <a:pt x="8436483" y="0"/>
                  </a:lnTo>
                  <a:close/>
                </a:path>
              </a:pathLst>
            </a:custGeom>
            <a:solidFill>
              <a:srgbClr val="1C4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0" y="0"/>
                  </a:moveTo>
                  <a:lnTo>
                    <a:pt x="8436483" y="0"/>
                  </a:lnTo>
                  <a:lnTo>
                    <a:pt x="8436483" y="799211"/>
                  </a:lnTo>
                  <a:lnTo>
                    <a:pt x="4371975" y="799211"/>
                  </a:lnTo>
                  <a:lnTo>
                    <a:pt x="4371975" y="922528"/>
                  </a:lnTo>
                  <a:lnTo>
                    <a:pt x="4525772" y="922528"/>
                  </a:lnTo>
                  <a:lnTo>
                    <a:pt x="4218178" y="1230122"/>
                  </a:lnTo>
                  <a:lnTo>
                    <a:pt x="3910711" y="922528"/>
                  </a:lnTo>
                  <a:lnTo>
                    <a:pt x="4064508" y="922528"/>
                  </a:lnTo>
                  <a:lnTo>
                    <a:pt x="4064508" y="799211"/>
                  </a:lnTo>
                  <a:lnTo>
                    <a:pt x="0" y="79921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12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76600" y="533400"/>
            <a:ext cx="6019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 smtClean="0">
                <a:solidFill>
                  <a:srgbClr val="FFFFFF"/>
                </a:solidFill>
                <a:latin typeface="+mj-lt"/>
                <a:cs typeface="Times New Roman"/>
              </a:rPr>
              <a:t>Оборудование доступной среды входной группы</a:t>
            </a:r>
            <a:endParaRPr lang="ru-RU" sz="2000" b="1" spc="-15" dirty="0">
              <a:solidFill>
                <a:srgbClr val="FFFFFF"/>
              </a:solidFill>
              <a:latin typeface="+mj-lt"/>
              <a:cs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39584"/>
          <a:stretch/>
        </p:blipFill>
        <p:spPr>
          <a:xfrm>
            <a:off x="3048000" y="3793598"/>
            <a:ext cx="2412490" cy="2667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-1111" r="25555" b="17777"/>
          <a:stretch/>
        </p:blipFill>
        <p:spPr>
          <a:xfrm>
            <a:off x="7772400" y="3684868"/>
            <a:ext cx="3026508" cy="270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643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904999" y="1469738"/>
            <a:ext cx="9507601" cy="5061694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0" y="1752267"/>
            <a:ext cx="8839200" cy="19524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ru-RU" sz="1400" dirty="0"/>
              <a:t>Комната психологической разгрузки призвана решать задачи как по релаксации, снятию стрессов и негативных переживаний, так и задачи активации внутреннего потенциала человека. Комната оборудована аудиовизуальным комплексом, воздушно-пузырьковыми стеновыми панелями, сухим бассейном, оборудованием для регулирования психоэмоционального состояния человека, песочница с подсветкой. Занятия в песочнице повышают самооценку, отлично развивают мелкую моторику, что в свою очередь стимулирует развитие речевого центра в головном мозге, зрительную и двигательную память, логическое и образное мышление, оптико-пространственное восприятие у лис с ментальными нарушениями. Интеллектуальный потенциал, умственная активность при этом повышаются. </a:t>
            </a:r>
          </a:p>
          <a:p>
            <a:pPr algn="just"/>
            <a:r>
              <a:rPr lang="ru-RU" sz="1400" dirty="0"/>
              <a:t>Рисование песком благоприятно влияет и на психологическое состояние. Игры с податливым, мягким, приятным материалом успокаивают, помогают выражать чувства и «проживать» стрессовые моменты, снижают агрессию. </a:t>
            </a:r>
            <a:endParaRPr lang="ru-RU" sz="20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9800" y="433766"/>
            <a:ext cx="7927410" cy="1301999"/>
          </a:xfrm>
          <a:custGeom>
            <a:avLst/>
            <a:gdLst/>
            <a:ahLst/>
            <a:cxnLst/>
            <a:rect l="l" t="t" r="r" b="b"/>
            <a:pathLst>
              <a:path w="8436610" h="1230630">
                <a:moveTo>
                  <a:pt x="0" y="0"/>
                </a:moveTo>
                <a:lnTo>
                  <a:pt x="8436483" y="0"/>
                </a:lnTo>
                <a:lnTo>
                  <a:pt x="8436483" y="799211"/>
                </a:lnTo>
                <a:lnTo>
                  <a:pt x="4371975" y="799211"/>
                </a:lnTo>
                <a:lnTo>
                  <a:pt x="4371975" y="922528"/>
                </a:lnTo>
                <a:lnTo>
                  <a:pt x="4525772" y="922528"/>
                </a:lnTo>
                <a:lnTo>
                  <a:pt x="4218178" y="1230122"/>
                </a:lnTo>
                <a:lnTo>
                  <a:pt x="3910711" y="922528"/>
                </a:lnTo>
                <a:lnTo>
                  <a:pt x="4064508" y="922528"/>
                </a:lnTo>
                <a:lnTo>
                  <a:pt x="4064508" y="799211"/>
                </a:lnTo>
                <a:lnTo>
                  <a:pt x="0" y="79921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9">
            <a:solidFill>
              <a:srgbClr val="112C5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70857" y="455258"/>
            <a:ext cx="5708969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spcBef>
                <a:spcPts val="100"/>
              </a:spcBef>
            </a:pPr>
            <a:endParaRPr lang="ru-RU" b="1" spc="-15" dirty="0" smtClean="0">
              <a:cs typeface="Times New Roman"/>
            </a:endParaRPr>
          </a:p>
          <a:p>
            <a:pPr marL="55244" algn="ctr">
              <a:spcBef>
                <a:spcPts val="100"/>
              </a:spcBef>
            </a:pPr>
            <a:r>
              <a:rPr lang="ru-RU" b="1" spc="-15" dirty="0" smtClean="0">
                <a:cs typeface="Times New Roman"/>
              </a:rPr>
              <a:t>Комната </a:t>
            </a:r>
            <a:r>
              <a:rPr lang="ru-RU" b="1" spc="-15" dirty="0">
                <a:cs typeface="Times New Roman"/>
              </a:rPr>
              <a:t>психологической </a:t>
            </a:r>
            <a:r>
              <a:rPr lang="ru-RU" b="1" spc="-15" dirty="0" smtClean="0">
                <a:cs typeface="Times New Roman"/>
              </a:rPr>
              <a:t>разгрузки</a:t>
            </a:r>
            <a:endParaRPr lang="ru-RU" b="1" spc="-15" dirty="0"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77903"/>
            <a:ext cx="2182576" cy="21880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99" y="3877903"/>
            <a:ext cx="349010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99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811401" y="1426032"/>
            <a:ext cx="9601200" cy="5105400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9082" y="1453388"/>
            <a:ext cx="9468485" cy="127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 algn="just">
              <a:spcBef>
                <a:spcPts val="45"/>
              </a:spcBef>
            </a:pPr>
            <a:r>
              <a:rPr lang="ru-RU" sz="2050" dirty="0" smtClean="0">
                <a:latin typeface="Times New Roman"/>
                <a:cs typeface="Times New Roman"/>
              </a:rPr>
              <a:t>ИНДИВИДУАЛЬНОЕ КОМПЬЮТЕРИЗИРОВАННОЕ РАБОЧЕЕ МЕСТО</a:t>
            </a:r>
            <a:r>
              <a:rPr lang="ru-RU" sz="2000" b="1" spc="-15" dirty="0">
                <a:solidFill>
                  <a:srgbClr val="FFFFFF"/>
                </a:solidFill>
                <a:cs typeface="Times New Roman"/>
              </a:rPr>
              <a:t> </a:t>
            </a:r>
            <a:r>
              <a:rPr lang="ru-RU" sz="2050" dirty="0">
                <a:latin typeface="Times New Roman"/>
                <a:cs typeface="Times New Roman"/>
              </a:rPr>
              <a:t>ДЛЯ </a:t>
            </a:r>
            <a:r>
              <a:rPr lang="ru-RU" sz="2050" dirty="0" smtClean="0">
                <a:latin typeface="Times New Roman"/>
                <a:cs typeface="Times New Roman"/>
              </a:rPr>
              <a:t>СЛАБОВИДЯЩИХ. Программное обеспечение озвучивает все действия, совершаемые обучающимся, что позволяет пользоваться компьютером даже тотально слепым людям. 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04613" y="-37160"/>
            <a:ext cx="8449310" cy="1394079"/>
            <a:chOff x="1855089" y="189611"/>
            <a:chExt cx="8449310" cy="1243330"/>
          </a:xfrm>
        </p:grpSpPr>
        <p:sp>
          <p:nvSpPr>
            <p:cNvPr id="5" name="object 5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8436483" y="0"/>
                  </a:moveTo>
                  <a:lnTo>
                    <a:pt x="0" y="0"/>
                  </a:lnTo>
                  <a:lnTo>
                    <a:pt x="0" y="799211"/>
                  </a:lnTo>
                  <a:lnTo>
                    <a:pt x="4064508" y="799211"/>
                  </a:lnTo>
                  <a:lnTo>
                    <a:pt x="4064508" y="922528"/>
                  </a:lnTo>
                  <a:lnTo>
                    <a:pt x="3910711" y="922528"/>
                  </a:lnTo>
                  <a:lnTo>
                    <a:pt x="4218178" y="1230122"/>
                  </a:lnTo>
                  <a:lnTo>
                    <a:pt x="4525772" y="922528"/>
                  </a:lnTo>
                  <a:lnTo>
                    <a:pt x="4371975" y="922528"/>
                  </a:lnTo>
                  <a:lnTo>
                    <a:pt x="4371975" y="799211"/>
                  </a:lnTo>
                  <a:lnTo>
                    <a:pt x="8436483" y="799211"/>
                  </a:lnTo>
                  <a:lnTo>
                    <a:pt x="8436483" y="0"/>
                  </a:lnTo>
                  <a:close/>
                </a:path>
              </a:pathLst>
            </a:custGeom>
            <a:solidFill>
              <a:srgbClr val="1C4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0" y="0"/>
                  </a:moveTo>
                  <a:lnTo>
                    <a:pt x="8436483" y="0"/>
                  </a:lnTo>
                  <a:lnTo>
                    <a:pt x="8436483" y="799211"/>
                  </a:lnTo>
                  <a:lnTo>
                    <a:pt x="4371975" y="799211"/>
                  </a:lnTo>
                  <a:lnTo>
                    <a:pt x="4371975" y="922528"/>
                  </a:lnTo>
                  <a:lnTo>
                    <a:pt x="4525772" y="922528"/>
                  </a:lnTo>
                  <a:lnTo>
                    <a:pt x="4218178" y="1230122"/>
                  </a:lnTo>
                  <a:lnTo>
                    <a:pt x="3910711" y="922528"/>
                  </a:lnTo>
                  <a:lnTo>
                    <a:pt x="4064508" y="922528"/>
                  </a:lnTo>
                  <a:lnTo>
                    <a:pt x="4064508" y="799211"/>
                  </a:lnTo>
                  <a:lnTo>
                    <a:pt x="0" y="79921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12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21327" y="119939"/>
            <a:ext cx="612267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 smtClean="0">
                <a:solidFill>
                  <a:srgbClr val="FFFFFF"/>
                </a:solidFill>
                <a:latin typeface="+mj-lt"/>
                <a:cs typeface="Times New Roman"/>
              </a:rPr>
              <a:t>АРМ ДЛЯ СЛАБОВИДЯЩИХ С ПРОГРАММНЫМ ОБЕСПЕЧЕНИЕМ:</a:t>
            </a:r>
            <a:endParaRPr lang="ru-RU" sz="2000" b="1" spc="-15" dirty="0">
              <a:solidFill>
                <a:srgbClr val="FFFFFF"/>
              </a:solidFill>
              <a:latin typeface="+mj-lt"/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03187"/>
            <a:ext cx="3048000" cy="359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904999" y="1469738"/>
            <a:ext cx="9507601" cy="5061694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9082" y="1453388"/>
            <a:ext cx="9468485" cy="127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 algn="just">
              <a:spcBef>
                <a:spcPts val="45"/>
              </a:spcBef>
            </a:pPr>
            <a:r>
              <a:rPr kumimoji="0" lang="ru-RU" sz="2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ИНДИВИДУАЛЬНОЕ КОМПЬЮТЕРИЗИРОВАННОЕ РАБОЧЕЕ МЕСТО</a:t>
            </a:r>
            <a:r>
              <a:rPr kumimoji="0" lang="ru-RU" sz="20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 </a:t>
            </a:r>
            <a:r>
              <a:rPr kumimoji="0" lang="ru-RU" sz="2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ДЛЯ </a:t>
            </a:r>
            <a:r>
              <a:rPr kumimoji="0" lang="ru-RU" sz="2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СЛАБОВИДЯЩИХ</a:t>
            </a:r>
            <a:r>
              <a:rPr lang="ru-RU" sz="2050" dirty="0">
                <a:solidFill>
                  <a:prstClr val="black"/>
                </a:solidFill>
                <a:latin typeface="Times New Roman"/>
                <a:cs typeface="Times New Roman"/>
              </a:rPr>
              <a:t>. Преобразование документов и текстов на графической основе в электронный текст, который читается вслух компьютером. Делает текст на основе графики доступным для незрячих и слабовидящих пользователей.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04613" y="-37160"/>
            <a:ext cx="8449310" cy="1394079"/>
            <a:chOff x="1855089" y="189611"/>
            <a:chExt cx="8449310" cy="1243330"/>
          </a:xfrm>
        </p:grpSpPr>
        <p:sp>
          <p:nvSpPr>
            <p:cNvPr id="5" name="object 5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8436483" y="0"/>
                  </a:moveTo>
                  <a:lnTo>
                    <a:pt x="0" y="0"/>
                  </a:lnTo>
                  <a:lnTo>
                    <a:pt x="0" y="799211"/>
                  </a:lnTo>
                  <a:lnTo>
                    <a:pt x="4064508" y="799211"/>
                  </a:lnTo>
                  <a:lnTo>
                    <a:pt x="4064508" y="922528"/>
                  </a:lnTo>
                  <a:lnTo>
                    <a:pt x="3910711" y="922528"/>
                  </a:lnTo>
                  <a:lnTo>
                    <a:pt x="4218178" y="1230122"/>
                  </a:lnTo>
                  <a:lnTo>
                    <a:pt x="4525772" y="922528"/>
                  </a:lnTo>
                  <a:lnTo>
                    <a:pt x="4371975" y="922528"/>
                  </a:lnTo>
                  <a:lnTo>
                    <a:pt x="4371975" y="799211"/>
                  </a:lnTo>
                  <a:lnTo>
                    <a:pt x="8436483" y="799211"/>
                  </a:lnTo>
                  <a:lnTo>
                    <a:pt x="8436483" y="0"/>
                  </a:lnTo>
                  <a:close/>
                </a:path>
              </a:pathLst>
            </a:custGeom>
            <a:solidFill>
              <a:srgbClr val="1C407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0" y="0"/>
                  </a:moveTo>
                  <a:lnTo>
                    <a:pt x="8436483" y="0"/>
                  </a:lnTo>
                  <a:lnTo>
                    <a:pt x="8436483" y="799211"/>
                  </a:lnTo>
                  <a:lnTo>
                    <a:pt x="4371975" y="799211"/>
                  </a:lnTo>
                  <a:lnTo>
                    <a:pt x="4371975" y="922528"/>
                  </a:lnTo>
                  <a:lnTo>
                    <a:pt x="4525772" y="922528"/>
                  </a:lnTo>
                  <a:lnTo>
                    <a:pt x="4218178" y="1230122"/>
                  </a:lnTo>
                  <a:lnTo>
                    <a:pt x="3910711" y="922528"/>
                  </a:lnTo>
                  <a:lnTo>
                    <a:pt x="4064508" y="922528"/>
                  </a:lnTo>
                  <a:lnTo>
                    <a:pt x="4064508" y="799211"/>
                  </a:lnTo>
                  <a:lnTo>
                    <a:pt x="0" y="79921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12C5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21327" y="119939"/>
            <a:ext cx="612267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/>
              </a:rPr>
              <a:t>КОМПЬЮТЕРИЗИРОВАННЫЙ КОМПЛЕКС  </a:t>
            </a:r>
            <a:r>
              <a:rPr lang="ru-RU" b="1" spc="-15" dirty="0" smtClean="0">
                <a:solidFill>
                  <a:srgbClr val="FFFFFF"/>
                </a:solidFill>
                <a:latin typeface="Calibri Light" panose="020F0302020204030204"/>
                <a:cs typeface="Times New Roman"/>
              </a:rPr>
              <a:t>С ПРОГРАММНЫМ ОБЕСПЕЧЕНИЕМ ДЛЯ СКАНИРОВАНИЯ  И ЧТЕНИЯ</a:t>
            </a:r>
            <a:endParaRPr lang="ru-RU" b="1" spc="-15" dirty="0">
              <a:solidFill>
                <a:srgbClr val="FFFFFF"/>
              </a:solidFill>
              <a:latin typeface="Calibri Light" panose="020F0302020204030204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t="8520" r="-1" b="12209"/>
          <a:stretch/>
        </p:blipFill>
        <p:spPr>
          <a:xfrm>
            <a:off x="6019800" y="2819400"/>
            <a:ext cx="3505200" cy="325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09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904999" y="1469738"/>
            <a:ext cx="9507601" cy="5061694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4999" y="1713045"/>
            <a:ext cx="9220201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 algn="just">
              <a:spcBef>
                <a:spcPts val="45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/>
                <a:cs typeface="Times New Roman"/>
              </a:rPr>
              <a:t>ТИФЛОФЛЕШПЛЕЕР, ГОВОРЯЩАЯ КНИГА -приборы предназначены 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для обучения лиц с ограниченными возможностями здоровья по зрению.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Поддерживают 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различные форматы. В комплекте к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приборам 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идут наушники.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Оснащены встроенными динамиками. На кнопки нанесён шрифт БРАЙЛЯ, что является наиболее удобным для слабовидящих людей. 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На данный прибор скачиваются учебные материалы в различных форматах и обучающийся при помощи наушников или динамика их прослушивает.</a:t>
            </a:r>
          </a:p>
        </p:txBody>
      </p:sp>
      <p:sp>
        <p:nvSpPr>
          <p:cNvPr id="6" name="object 6"/>
          <p:cNvSpPr/>
          <p:nvPr/>
        </p:nvSpPr>
        <p:spPr>
          <a:xfrm>
            <a:off x="2130991" y="304800"/>
            <a:ext cx="7927410" cy="1301999"/>
          </a:xfrm>
          <a:custGeom>
            <a:avLst/>
            <a:gdLst/>
            <a:ahLst/>
            <a:cxnLst/>
            <a:rect l="l" t="t" r="r" b="b"/>
            <a:pathLst>
              <a:path w="8436610" h="1230630">
                <a:moveTo>
                  <a:pt x="0" y="0"/>
                </a:moveTo>
                <a:lnTo>
                  <a:pt x="8436483" y="0"/>
                </a:lnTo>
                <a:lnTo>
                  <a:pt x="8436483" y="799211"/>
                </a:lnTo>
                <a:lnTo>
                  <a:pt x="4371975" y="799211"/>
                </a:lnTo>
                <a:lnTo>
                  <a:pt x="4371975" y="922528"/>
                </a:lnTo>
                <a:lnTo>
                  <a:pt x="4525772" y="922528"/>
                </a:lnTo>
                <a:lnTo>
                  <a:pt x="4218178" y="1230122"/>
                </a:lnTo>
                <a:lnTo>
                  <a:pt x="3910711" y="922528"/>
                </a:lnTo>
                <a:lnTo>
                  <a:pt x="4064508" y="922528"/>
                </a:lnTo>
                <a:lnTo>
                  <a:pt x="4064508" y="799211"/>
                </a:lnTo>
                <a:lnTo>
                  <a:pt x="0" y="79921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9">
            <a:solidFill>
              <a:srgbClr val="112C5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29000" y="613545"/>
            <a:ext cx="570896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15" dirty="0" smtClean="0">
                <a:latin typeface="Calibri Light" panose="020F0302020204030204"/>
                <a:cs typeface="Times New Roman"/>
              </a:rPr>
              <a:t>ПОРТАТИВНОЕ  СРЕДСТВО ДЛЯ  ЧТЕНИЯ</a:t>
            </a:r>
            <a:endParaRPr lang="ru-RU" b="1" spc="-15" dirty="0">
              <a:latin typeface="Calibri Light" panose="020F0302020204030204"/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19066" b="7672"/>
          <a:stretch/>
        </p:blipFill>
        <p:spPr>
          <a:xfrm>
            <a:off x="4152900" y="3867642"/>
            <a:ext cx="3124200" cy="198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8889" r="14583" b="25556"/>
          <a:stretch/>
        </p:blipFill>
        <p:spPr>
          <a:xfrm>
            <a:off x="8305800" y="3493528"/>
            <a:ext cx="2362200" cy="29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51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904999" y="1469738"/>
            <a:ext cx="9507601" cy="5061694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4999" y="1727196"/>
            <a:ext cx="9362568" cy="127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 algn="just">
              <a:spcBef>
                <a:spcPts val="45"/>
              </a:spcBef>
            </a:pPr>
            <a:r>
              <a:rPr lang="ru-RU" sz="2050" dirty="0">
                <a:solidFill>
                  <a:prstClr val="black"/>
                </a:solidFill>
                <a:latin typeface="Times New Roman"/>
                <a:cs typeface="Times New Roman"/>
              </a:rPr>
              <a:t>Данный прибор предназначен для обучения слабовидящих людей, позволяет выводить увеличенное изображение на экран, что значительно облегчает восприятие визуальной информации для слабовидящих обучающихся.</a:t>
            </a:r>
          </a:p>
          <a:p>
            <a:pPr lvl="1">
              <a:spcBef>
                <a:spcPts val="45"/>
              </a:spcBef>
            </a:pPr>
            <a:endParaRPr lang="ru-RU" sz="20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7401" y="15323"/>
            <a:ext cx="8496522" cy="1591933"/>
            <a:chOff x="1855089" y="189611"/>
            <a:chExt cx="8449310" cy="1243330"/>
          </a:xfrm>
        </p:grpSpPr>
        <p:sp>
          <p:nvSpPr>
            <p:cNvPr id="5" name="object 5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8436483" y="0"/>
                  </a:moveTo>
                  <a:lnTo>
                    <a:pt x="0" y="0"/>
                  </a:lnTo>
                  <a:lnTo>
                    <a:pt x="0" y="799211"/>
                  </a:lnTo>
                  <a:lnTo>
                    <a:pt x="4064508" y="799211"/>
                  </a:lnTo>
                  <a:lnTo>
                    <a:pt x="4064508" y="922528"/>
                  </a:lnTo>
                  <a:lnTo>
                    <a:pt x="3910711" y="922528"/>
                  </a:lnTo>
                  <a:lnTo>
                    <a:pt x="4218178" y="1230122"/>
                  </a:lnTo>
                  <a:lnTo>
                    <a:pt x="4525772" y="922528"/>
                  </a:lnTo>
                  <a:lnTo>
                    <a:pt x="4371975" y="922528"/>
                  </a:lnTo>
                  <a:lnTo>
                    <a:pt x="4371975" y="799211"/>
                  </a:lnTo>
                  <a:lnTo>
                    <a:pt x="8436483" y="799211"/>
                  </a:lnTo>
                  <a:lnTo>
                    <a:pt x="8436483" y="0"/>
                  </a:lnTo>
                  <a:close/>
                </a:path>
              </a:pathLst>
            </a:custGeom>
            <a:solidFill>
              <a:srgbClr val="1C407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0" y="0"/>
                  </a:moveTo>
                  <a:lnTo>
                    <a:pt x="8436483" y="0"/>
                  </a:lnTo>
                  <a:lnTo>
                    <a:pt x="8436483" y="799211"/>
                  </a:lnTo>
                  <a:lnTo>
                    <a:pt x="4371975" y="799211"/>
                  </a:lnTo>
                  <a:lnTo>
                    <a:pt x="4371975" y="922528"/>
                  </a:lnTo>
                  <a:lnTo>
                    <a:pt x="4525772" y="922528"/>
                  </a:lnTo>
                  <a:lnTo>
                    <a:pt x="4218178" y="1230122"/>
                  </a:lnTo>
                  <a:lnTo>
                    <a:pt x="3910711" y="922528"/>
                  </a:lnTo>
                  <a:lnTo>
                    <a:pt x="4064508" y="922528"/>
                  </a:lnTo>
                  <a:lnTo>
                    <a:pt x="4064508" y="799211"/>
                  </a:lnTo>
                  <a:lnTo>
                    <a:pt x="0" y="79921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12C5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21327" y="119939"/>
            <a:ext cx="612267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15" dirty="0" smtClean="0">
                <a:solidFill>
                  <a:srgbClr val="FFFFFF"/>
                </a:solidFill>
                <a:latin typeface="Calibri Light" panose="020F0302020204030204"/>
                <a:cs typeface="Times New Roman"/>
              </a:rPr>
              <a:t>СТАЦИОНАРНЫЙ ЭЛЕКТРОННЫЙ ВИДЕОУВЕЛИЧИТЕЛЬ</a:t>
            </a:r>
            <a:endParaRPr lang="ru-RU" b="1" spc="-15" dirty="0">
              <a:solidFill>
                <a:srgbClr val="FFFFFF"/>
              </a:solidFill>
              <a:latin typeface="Calibri Light" panose="020F0302020204030204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1" r="31482" b="6665"/>
          <a:stretch/>
        </p:blipFill>
        <p:spPr>
          <a:xfrm>
            <a:off x="5249099" y="3320339"/>
            <a:ext cx="2819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904999" y="1469738"/>
            <a:ext cx="9507601" cy="5061694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4999" y="1713045"/>
            <a:ext cx="9220201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 algn="just">
              <a:spcBef>
                <a:spcPts val="45"/>
              </a:spcBef>
            </a:pP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Электронный ручной </a:t>
            </a:r>
            <a:r>
              <a:rPr lang="ru-RU" dirty="0" err="1">
                <a:solidFill>
                  <a:prstClr val="black"/>
                </a:solidFill>
                <a:latin typeface="Times New Roman"/>
                <a:cs typeface="Times New Roman"/>
              </a:rPr>
              <a:t>видеоувеличитель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 - портативное устройство со встроенным дисплеем высокого разрешения, позволяющий читать слабовидящим людям. Кнопки выполнены в желтых ярких тонах, что является наиболее удобным для слабовидящих людей</a:t>
            </a:r>
            <a:endParaRPr lang="ru-RU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30991" y="304800"/>
            <a:ext cx="7927410" cy="1301999"/>
          </a:xfrm>
          <a:custGeom>
            <a:avLst/>
            <a:gdLst/>
            <a:ahLst/>
            <a:cxnLst/>
            <a:rect l="l" t="t" r="r" b="b"/>
            <a:pathLst>
              <a:path w="8436610" h="1230630">
                <a:moveTo>
                  <a:pt x="0" y="0"/>
                </a:moveTo>
                <a:lnTo>
                  <a:pt x="8436483" y="0"/>
                </a:lnTo>
                <a:lnTo>
                  <a:pt x="8436483" y="799211"/>
                </a:lnTo>
                <a:lnTo>
                  <a:pt x="4371975" y="799211"/>
                </a:lnTo>
                <a:lnTo>
                  <a:pt x="4371975" y="922528"/>
                </a:lnTo>
                <a:lnTo>
                  <a:pt x="4525772" y="922528"/>
                </a:lnTo>
                <a:lnTo>
                  <a:pt x="4218178" y="1230122"/>
                </a:lnTo>
                <a:lnTo>
                  <a:pt x="3910711" y="922528"/>
                </a:lnTo>
                <a:lnTo>
                  <a:pt x="4064508" y="922528"/>
                </a:lnTo>
                <a:lnTo>
                  <a:pt x="4064508" y="799211"/>
                </a:lnTo>
                <a:lnTo>
                  <a:pt x="0" y="79921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9">
            <a:solidFill>
              <a:srgbClr val="112C5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29000" y="613545"/>
            <a:ext cx="570896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spcBef>
                <a:spcPts val="100"/>
              </a:spcBef>
              <a:defRPr/>
            </a:pPr>
            <a:r>
              <a:rPr lang="ru-RU" b="1" spc="-15" dirty="0" smtClean="0">
                <a:latin typeface="Calibri Light" panose="020F0302020204030204"/>
                <a:cs typeface="Times New Roman"/>
              </a:rPr>
              <a:t>ЭЛЕКТ</a:t>
            </a:r>
            <a:r>
              <a:rPr lang="ru-RU" b="1" spc="-15" dirty="0">
                <a:latin typeface="Calibri Light" panose="020F0302020204030204"/>
                <a:cs typeface="Times New Roman"/>
              </a:rPr>
              <a:t>ЭЛЕКТРОННЫЙ РУЧНОЙ </a:t>
            </a:r>
            <a:r>
              <a:rPr lang="ru-RU" b="1" spc="-15" dirty="0" smtClean="0">
                <a:latin typeface="Calibri Light" panose="020F0302020204030204"/>
                <a:cs typeface="Times New Roman"/>
              </a:rPr>
              <a:t>ВИДЕОУВЕЛИЧИТЕЛЬ</a:t>
            </a:r>
            <a:endParaRPr lang="ru-RU" b="1" spc="-15" dirty="0">
              <a:latin typeface="Calibri Light" panose="020F0302020204030204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57324"/>
            <a:ext cx="2343150" cy="28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692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904999" y="1469738"/>
            <a:ext cx="9507601" cy="5061694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3786" y="1879500"/>
            <a:ext cx="8604214" cy="127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2444" lvl="1" algn="just">
              <a:spcBef>
                <a:spcPts val="100"/>
              </a:spcBef>
            </a:pPr>
            <a:r>
              <a:rPr lang="ru-RU" sz="2050" dirty="0">
                <a:solidFill>
                  <a:prstClr val="black"/>
                </a:solidFill>
                <a:latin typeface="Times New Roman"/>
                <a:cs typeface="Times New Roman"/>
              </a:rPr>
              <a:t>Данный прибор – мини-компьютер – дает возможность печатать текст шрифтом Брайля, прослушивать информацию. Аппарат можно подключить к </a:t>
            </a:r>
            <a:r>
              <a:rPr lang="ru-RU" sz="2050" dirty="0" err="1">
                <a:solidFill>
                  <a:prstClr val="black"/>
                </a:solidFill>
                <a:latin typeface="Times New Roman"/>
                <a:cs typeface="Times New Roman"/>
              </a:rPr>
              <a:t>Wi-Fi</a:t>
            </a:r>
            <a:r>
              <a:rPr lang="ru-RU" sz="2050" dirty="0">
                <a:solidFill>
                  <a:prstClr val="black"/>
                </a:solidFill>
                <a:latin typeface="Times New Roman"/>
                <a:cs typeface="Times New Roman"/>
              </a:rPr>
              <a:t>. </a:t>
            </a:r>
            <a:r>
              <a:rPr lang="ru-RU" sz="2050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Обеспечивает тактильный доступ к компьютеру. Предназначен </a:t>
            </a:r>
            <a:r>
              <a:rPr lang="ru-RU" sz="2050" dirty="0">
                <a:solidFill>
                  <a:prstClr val="black"/>
                </a:solidFill>
                <a:latin typeface="Times New Roman"/>
                <a:cs typeface="Times New Roman"/>
              </a:rPr>
              <a:t>для обучения слабовидящих и тотально слепых людей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57401" y="15323"/>
            <a:ext cx="8496522" cy="1591933"/>
            <a:chOff x="1855089" y="189611"/>
            <a:chExt cx="8449310" cy="1243330"/>
          </a:xfrm>
        </p:grpSpPr>
        <p:sp>
          <p:nvSpPr>
            <p:cNvPr id="5" name="object 5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8436483" y="0"/>
                  </a:moveTo>
                  <a:lnTo>
                    <a:pt x="0" y="0"/>
                  </a:lnTo>
                  <a:lnTo>
                    <a:pt x="0" y="799211"/>
                  </a:lnTo>
                  <a:lnTo>
                    <a:pt x="4064508" y="799211"/>
                  </a:lnTo>
                  <a:lnTo>
                    <a:pt x="4064508" y="922528"/>
                  </a:lnTo>
                  <a:lnTo>
                    <a:pt x="3910711" y="922528"/>
                  </a:lnTo>
                  <a:lnTo>
                    <a:pt x="4218178" y="1230122"/>
                  </a:lnTo>
                  <a:lnTo>
                    <a:pt x="4525772" y="922528"/>
                  </a:lnTo>
                  <a:lnTo>
                    <a:pt x="4371975" y="922528"/>
                  </a:lnTo>
                  <a:lnTo>
                    <a:pt x="4371975" y="799211"/>
                  </a:lnTo>
                  <a:lnTo>
                    <a:pt x="8436483" y="799211"/>
                  </a:lnTo>
                  <a:lnTo>
                    <a:pt x="8436483" y="0"/>
                  </a:lnTo>
                  <a:close/>
                </a:path>
              </a:pathLst>
            </a:custGeom>
            <a:solidFill>
              <a:srgbClr val="1C407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0" y="0"/>
                  </a:moveTo>
                  <a:lnTo>
                    <a:pt x="8436483" y="0"/>
                  </a:lnTo>
                  <a:lnTo>
                    <a:pt x="8436483" y="799211"/>
                  </a:lnTo>
                  <a:lnTo>
                    <a:pt x="4371975" y="799211"/>
                  </a:lnTo>
                  <a:lnTo>
                    <a:pt x="4371975" y="922528"/>
                  </a:lnTo>
                  <a:lnTo>
                    <a:pt x="4525772" y="922528"/>
                  </a:lnTo>
                  <a:lnTo>
                    <a:pt x="4218178" y="1230122"/>
                  </a:lnTo>
                  <a:lnTo>
                    <a:pt x="3910711" y="922528"/>
                  </a:lnTo>
                  <a:lnTo>
                    <a:pt x="4064508" y="922528"/>
                  </a:lnTo>
                  <a:lnTo>
                    <a:pt x="4064508" y="799211"/>
                  </a:lnTo>
                  <a:lnTo>
                    <a:pt x="0" y="79921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12C5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21327" y="119939"/>
            <a:ext cx="612267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lvl="0" algn="ctr">
              <a:spcBef>
                <a:spcPts val="100"/>
              </a:spcBef>
            </a:pPr>
            <a:r>
              <a:rPr lang="ru-RU" b="1" spc="-15" dirty="0" smtClean="0">
                <a:solidFill>
                  <a:srgbClr val="FFFFFF"/>
                </a:solidFill>
                <a:latin typeface="Calibri Light" panose="020F0302020204030204"/>
                <a:cs typeface="Times New Roman"/>
              </a:rPr>
              <a:t>ДИСПЛЕЙ БРАЙЛЯ</a:t>
            </a:r>
            <a:endParaRPr lang="ru-RU" b="1" spc="-15" dirty="0">
              <a:solidFill>
                <a:srgbClr val="FFFFFF"/>
              </a:solidFill>
              <a:latin typeface="Calibri Light" panose="020F0302020204030204"/>
              <a:cs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3" t="63334" r="11482" b="19999"/>
          <a:stretch/>
        </p:blipFill>
        <p:spPr>
          <a:xfrm>
            <a:off x="4038600" y="3564611"/>
            <a:ext cx="4343400" cy="26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39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3E3AC946-8ED8-EEB4-6670-38ED11DB6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5638" y="0"/>
            <a:ext cx="5820638" cy="3200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828800" y="1447800"/>
            <a:ext cx="9507601" cy="5061694"/>
          </a:xfrm>
          <a:custGeom>
            <a:avLst/>
            <a:gdLst/>
            <a:ahLst/>
            <a:cxnLst/>
            <a:rect l="l" t="t" r="r" b="b"/>
            <a:pathLst>
              <a:path w="9601200" h="5105400">
                <a:moveTo>
                  <a:pt x="9601200" y="0"/>
                </a:moveTo>
                <a:lnTo>
                  <a:pt x="0" y="0"/>
                </a:lnTo>
                <a:lnTo>
                  <a:pt x="0" y="5105400"/>
                </a:lnTo>
                <a:lnTo>
                  <a:pt x="9601200" y="5105400"/>
                </a:lnTo>
                <a:lnTo>
                  <a:pt x="9601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3786" y="1879500"/>
            <a:ext cx="8604214" cy="127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2444" lvl="1" algn="just">
              <a:spcBef>
                <a:spcPts val="100"/>
              </a:spcBef>
            </a:pPr>
            <a:r>
              <a:rPr lang="ru-RU" sz="2050" dirty="0">
                <a:solidFill>
                  <a:prstClr val="black"/>
                </a:solidFill>
                <a:latin typeface="Times New Roman"/>
                <a:cs typeface="Times New Roman"/>
              </a:rPr>
              <a:t>Принтеры Брайля позволяют незрячим и слабовидящим людям не только печатать текст рельефно-точечным шрифтом, но и конвертировать обычный текст в текст, написанный с помощью азбуки Брайля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57401" y="15323"/>
            <a:ext cx="8496522" cy="1591933"/>
            <a:chOff x="1855089" y="189611"/>
            <a:chExt cx="8449310" cy="1243330"/>
          </a:xfrm>
        </p:grpSpPr>
        <p:sp>
          <p:nvSpPr>
            <p:cNvPr id="5" name="object 5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8436483" y="0"/>
                  </a:moveTo>
                  <a:lnTo>
                    <a:pt x="0" y="0"/>
                  </a:lnTo>
                  <a:lnTo>
                    <a:pt x="0" y="799211"/>
                  </a:lnTo>
                  <a:lnTo>
                    <a:pt x="4064508" y="799211"/>
                  </a:lnTo>
                  <a:lnTo>
                    <a:pt x="4064508" y="922528"/>
                  </a:lnTo>
                  <a:lnTo>
                    <a:pt x="3910711" y="922528"/>
                  </a:lnTo>
                  <a:lnTo>
                    <a:pt x="4218178" y="1230122"/>
                  </a:lnTo>
                  <a:lnTo>
                    <a:pt x="4525772" y="922528"/>
                  </a:lnTo>
                  <a:lnTo>
                    <a:pt x="4371975" y="922528"/>
                  </a:lnTo>
                  <a:lnTo>
                    <a:pt x="4371975" y="799211"/>
                  </a:lnTo>
                  <a:lnTo>
                    <a:pt x="8436483" y="799211"/>
                  </a:lnTo>
                  <a:lnTo>
                    <a:pt x="8436483" y="0"/>
                  </a:lnTo>
                  <a:close/>
                </a:path>
              </a:pathLst>
            </a:custGeom>
            <a:solidFill>
              <a:srgbClr val="1C407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861439" y="195961"/>
              <a:ext cx="8436610" cy="1230630"/>
            </a:xfrm>
            <a:custGeom>
              <a:avLst/>
              <a:gdLst/>
              <a:ahLst/>
              <a:cxnLst/>
              <a:rect l="l" t="t" r="r" b="b"/>
              <a:pathLst>
                <a:path w="8436610" h="1230630">
                  <a:moveTo>
                    <a:pt x="0" y="0"/>
                  </a:moveTo>
                  <a:lnTo>
                    <a:pt x="8436483" y="0"/>
                  </a:lnTo>
                  <a:lnTo>
                    <a:pt x="8436483" y="799211"/>
                  </a:lnTo>
                  <a:lnTo>
                    <a:pt x="4371975" y="799211"/>
                  </a:lnTo>
                  <a:lnTo>
                    <a:pt x="4371975" y="922528"/>
                  </a:lnTo>
                  <a:lnTo>
                    <a:pt x="4525772" y="922528"/>
                  </a:lnTo>
                  <a:lnTo>
                    <a:pt x="4218178" y="1230122"/>
                  </a:lnTo>
                  <a:lnTo>
                    <a:pt x="3910711" y="922528"/>
                  </a:lnTo>
                  <a:lnTo>
                    <a:pt x="4064508" y="922528"/>
                  </a:lnTo>
                  <a:lnTo>
                    <a:pt x="4064508" y="799211"/>
                  </a:lnTo>
                  <a:lnTo>
                    <a:pt x="0" y="79921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12C5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Рисунок 7" descr="Р-ARTQb6i6y-transformed.png">
            <a:extLst>
              <a:ext uri="{FF2B5EF4-FFF2-40B4-BE49-F238E27FC236}">
                <a16:creationId xmlns:a16="http://schemas.microsoft.com/office/drawing/2014/main" id="{52D12180-8180-A5B3-318B-A290D3EE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23" y="213178"/>
            <a:ext cx="1415954" cy="13940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21327" y="119939"/>
            <a:ext cx="612267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lvl="0" algn="ctr">
              <a:spcBef>
                <a:spcPts val="100"/>
              </a:spcBef>
            </a:pPr>
            <a:r>
              <a:rPr lang="ru-RU" b="1" spc="-15" dirty="0" smtClean="0">
                <a:solidFill>
                  <a:srgbClr val="FFFFFF"/>
                </a:solidFill>
                <a:latin typeface="Calibri Light" panose="020F0302020204030204"/>
                <a:cs typeface="Times New Roman"/>
              </a:rPr>
              <a:t>ПРИНТЕР ДЛЯ ПЕЧАТИ РЕЛЬЕФНО-ТОЧЕЧНЫМ ШРИФТОМ БРАЙЛЯ</a:t>
            </a:r>
            <a:endParaRPr lang="ru-RU" b="1" spc="-15" dirty="0">
              <a:solidFill>
                <a:srgbClr val="FFFFFF"/>
              </a:solidFill>
              <a:latin typeface="Calibri Light" panose="020F0302020204030204"/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-371" t="24048" r="1112" b="1480"/>
          <a:stretch/>
        </p:blipFill>
        <p:spPr>
          <a:xfrm>
            <a:off x="4731140" y="3023472"/>
            <a:ext cx="3460360" cy="34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965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835</Words>
  <Application>Microsoft Office PowerPoint</Application>
  <PresentationFormat>Широкоэкранный</PresentationFormat>
  <Paragraphs>47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Альбом технического оснащения профессионального обучения лиц с инвалидностью и ОВЗ в  Чебоксарском экономико-технологическом колледже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Зейц Елена Васильевна</dc:creator>
  <cp:lastModifiedBy>Григорьева Татьяна Ивановна</cp:lastModifiedBy>
  <cp:revision>35</cp:revision>
  <cp:lastPrinted>2023-05-17T12:54:08Z</cp:lastPrinted>
  <dcterms:created xsi:type="dcterms:W3CDTF">2023-04-25T11:24:36Z</dcterms:created>
  <dcterms:modified xsi:type="dcterms:W3CDTF">2023-05-17T13:08:13Z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2023-04-25T00:00:00Z</vt:filetime>
  </property>
</Properties>
</file>